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300" r:id="rId3"/>
    <p:sldId id="279" r:id="rId4"/>
    <p:sldId id="276" r:id="rId5"/>
    <p:sldId id="269" r:id="rId6"/>
    <p:sldId id="267" r:id="rId7"/>
    <p:sldId id="277" r:id="rId8"/>
    <p:sldId id="274" r:id="rId9"/>
    <p:sldId id="272" r:id="rId10"/>
    <p:sldId id="296" r:id="rId11"/>
    <p:sldId id="278" r:id="rId12"/>
    <p:sldId id="282" r:id="rId13"/>
    <p:sldId id="275" r:id="rId14"/>
    <p:sldId id="280" r:id="rId15"/>
    <p:sldId id="281" r:id="rId16"/>
    <p:sldId id="285" r:id="rId17"/>
    <p:sldId id="268" r:id="rId18"/>
    <p:sldId id="270" r:id="rId19"/>
    <p:sldId id="295" r:id="rId20"/>
    <p:sldId id="260" r:id="rId21"/>
    <p:sldId id="262" r:id="rId22"/>
    <p:sldId id="283" r:id="rId23"/>
    <p:sldId id="288" r:id="rId24"/>
    <p:sldId id="284" r:id="rId25"/>
    <p:sldId id="289" r:id="rId26"/>
    <p:sldId id="298" r:id="rId27"/>
    <p:sldId id="299" r:id="rId2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36" autoAdjust="0"/>
    <p:restoredTop sz="94660"/>
  </p:normalViewPr>
  <p:slideViewPr>
    <p:cSldViewPr>
      <p:cViewPr varScale="1">
        <p:scale>
          <a:sx n="87" d="100"/>
          <a:sy n="87" d="100"/>
        </p:scale>
        <p:origin x="2628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2E2AC4-820A-4B39-8270-E76BBBDF75AA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0AA8DB-83A3-4ACC-AA2D-A023E96915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09176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0AA8DB-83A3-4ACC-AA2D-A023E96915E7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00196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0AA8DB-83A3-4ACC-AA2D-A023E96915E7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94149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2EB3D3-EA6E-4376-8976-A0509E350739}" type="datetimeFigureOut">
              <a:rPr lang="ru-RU"/>
              <a:pPr>
                <a:defRPr/>
              </a:pPr>
              <a:t>20.01.2021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B49B30-0688-4339-91B9-F5DCE16298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86DEE3-7E2D-494E-BCCC-2BC8A5ED12EE}" type="datetimeFigureOut">
              <a:rPr lang="ru-RU"/>
              <a:pPr>
                <a:defRPr/>
              </a:pPr>
              <a:t>20.01.2021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8EEC05-4BCA-4213-9853-0EF93AF7C9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123DAC-AA2B-4D3B-8E49-9940C0742071}" type="datetimeFigureOut">
              <a:rPr lang="ru-RU"/>
              <a:pPr>
                <a:defRPr/>
              </a:pPr>
              <a:t>20.01.2021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D90665-8B9F-4CFA-9B79-C0E5E85BBD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0BD21A-5A78-4C27-B19C-E9CB991D9961}" type="datetimeFigureOut">
              <a:rPr lang="ru-RU"/>
              <a:pPr>
                <a:defRPr/>
              </a:pPr>
              <a:t>20.01.2021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D95B10-C4B8-4EA0-8BDC-899CEF6DF4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E0CE13-F456-4250-BDA5-2F414C80B4C3}" type="datetimeFigureOut">
              <a:rPr lang="ru-RU"/>
              <a:pPr>
                <a:defRPr/>
              </a:pPr>
              <a:t>20.01.2021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82D05E-DE2F-41B2-B9A8-B3181ABCCE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605104-B8B6-4D60-8B9C-00421CCF080D}" type="datetimeFigureOut">
              <a:rPr lang="ru-RU"/>
              <a:pPr>
                <a:defRPr/>
              </a:pPr>
              <a:t>20.01.2021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FAC36F-13DF-428C-84DD-EE4B225A57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D5E549-26DC-4051-8120-D0BBA1368D57}" type="datetimeFigureOut">
              <a:rPr lang="ru-RU"/>
              <a:pPr>
                <a:defRPr/>
              </a:pPr>
              <a:t>20.01.2021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E19BFA-095B-4CE9-84D4-24CEA65A04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9322E-8D6C-4894-9844-23D8F4BA155E}" type="datetimeFigureOut">
              <a:rPr lang="ru-RU"/>
              <a:pPr>
                <a:defRPr/>
              </a:pPr>
              <a:t>20.01.2021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FE7AE6-F3A1-4C15-88B5-845D4AF601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5542A6-D2D0-4FA5-B3F2-28D85B5B8F8A}" type="datetimeFigureOut">
              <a:rPr lang="ru-RU"/>
              <a:pPr>
                <a:defRPr/>
              </a:pPr>
              <a:t>20.01.2021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425324-884C-424B-B885-9D08A84930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237526-FDBC-4B12-8A89-F40525556B45}" type="datetimeFigureOut">
              <a:rPr lang="ru-RU"/>
              <a:pPr>
                <a:defRPr/>
              </a:pPr>
              <a:t>20.01.2021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235FA-1F1F-424B-B980-208D44C261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ED476F-9A84-48AA-8550-5D5BE50A6069}" type="datetimeFigureOut">
              <a:rPr lang="ru-RU"/>
              <a:pPr>
                <a:defRPr/>
              </a:pPr>
              <a:t>20.01.2021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22B370-0F26-4B21-943F-5316A52EDC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6770F36-3684-4B5F-90BD-4EE139DBD052}" type="datetimeFigureOut">
              <a:rPr lang="ru-RU"/>
              <a:pPr>
                <a:defRPr/>
              </a:pPr>
              <a:t>20.01.2021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6C3FDF6-D9DA-46C5-AEC2-8C6FBE25F7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79" r:id="rId2"/>
    <p:sldLayoutId id="2147483687" r:id="rId3"/>
    <p:sldLayoutId id="2147483688" r:id="rId4"/>
    <p:sldLayoutId id="214748368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ransition spd="slow">
    <p:fade thruBlk="1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gi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://fs.nashaucheba.ru/docs/270/index-1422862.html" TargetMode="External"/><Relationship Id="rId13" Type="http://schemas.openxmlformats.org/officeDocument/2006/relationships/hyperlink" Target="http://www.bigstockphoto.de/ru/image-17296835/stock-vector-start-schule" TargetMode="External"/><Relationship Id="rId3" Type="http://schemas.openxmlformats.org/officeDocument/2006/relationships/hyperlink" Target="http://clinicall.ru/medicin/detskij-travmatizm-v-shkole" TargetMode="External"/><Relationship Id="rId7" Type="http://schemas.openxmlformats.org/officeDocument/2006/relationships/hyperlink" Target="http://boombob.ru/picture.php?id=100452" TargetMode="External"/><Relationship Id="rId12" Type="http://schemas.openxmlformats.org/officeDocument/2006/relationships/hyperlink" Target="http://shkoladetei.ru/1357-stikhi-dlja-detejj.-v-shkolu.html" TargetMode="External"/><Relationship Id="rId17" Type="http://schemas.openxmlformats.org/officeDocument/2006/relationships/hyperlink" Target="https://fotki.yandex.ru/users/lady-myatto2010/album/212883/" TargetMode="External"/><Relationship Id="rId2" Type="http://schemas.openxmlformats.org/officeDocument/2006/relationships/hyperlink" Target="http://medznate.ru/" TargetMode="External"/><Relationship Id="rId16" Type="http://schemas.openxmlformats.org/officeDocument/2006/relationships/hyperlink" Target="http://ru.depositphotos.com/11279539/stock-illustration-boy-crying.html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ru.spiderpic.com/search/help-ouch" TargetMode="External"/><Relationship Id="rId11" Type="http://schemas.openxmlformats.org/officeDocument/2006/relationships/hyperlink" Target="http://skazkimalisham.ru/stati-o-vospitanii-detej/pochemu-rebenok-deretsya" TargetMode="External"/><Relationship Id="rId5" Type="http://schemas.openxmlformats.org/officeDocument/2006/relationships/hyperlink" Target="http://900igr.net/kartinki/pedagogika/Deti-v-1-klasse/054-CHto-delajut-deti-na-peremenakh.html" TargetMode="External"/><Relationship Id="rId15" Type="http://schemas.openxmlformats.org/officeDocument/2006/relationships/hyperlink" Target="http://ru.depositphotos.com/25778287/stock-illustration-vector-cartoon-of-school-teacher.html" TargetMode="External"/><Relationship Id="rId10" Type="http://schemas.openxmlformats.org/officeDocument/2006/relationships/hyperlink" Target="http://vceprocto.ru/?attachment_id=587" TargetMode="External"/><Relationship Id="rId4" Type="http://schemas.openxmlformats.org/officeDocument/2006/relationships/hyperlink" Target="http://profilaktika.tomsk.ru/topics/travm_deti.html" TargetMode="External"/><Relationship Id="rId9" Type="http://schemas.openxmlformats.org/officeDocument/2006/relationships/hyperlink" Target="https://yandex.ru/images/search?img_url=http://img.fb2gratis.com/images/52/51311/10.jpg&amp;text" TargetMode="External"/><Relationship Id="rId14" Type="http://schemas.openxmlformats.org/officeDocument/2006/relationships/hyperlink" Target="http://pervoklassnik.my1.ru/load/uchimsja_igraja/uchimsja_igraja/pravila_povedenija_v_shkole/11-1-0-44" TargetMode="Externa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://900igr.net/kartinki/pedagogika/Obuchenie-detej-v-shkole/004-Podgotovka-rebenka-k-obucheniju-v-shkole.html" TargetMode="External"/><Relationship Id="rId13" Type="http://schemas.openxmlformats.org/officeDocument/2006/relationships/hyperlink" Target="http://www.topdwn.ru/shkol'nyi-travmatizm-v-kartinkakh.html" TargetMode="External"/><Relationship Id="rId3" Type="http://schemas.openxmlformats.org/officeDocument/2006/relationships/hyperlink" Target="http://detejj.ru/%D1%81%D0%BA%D0%B0%D1%87%D0%B0%D1%82%D1%8C" TargetMode="External"/><Relationship Id="rId7" Type="http://schemas.openxmlformats.org/officeDocument/2006/relationships/hyperlink" Target="http://okartinkah.ru/prazdniki/den-znaniy-kartinki" TargetMode="External"/><Relationship Id="rId12" Type="http://schemas.openxmlformats.org/officeDocument/2006/relationships/hyperlink" Target="http://www.chitalnya.ru/work/870386/" TargetMode="External"/><Relationship Id="rId2" Type="http://schemas.openxmlformats.org/officeDocument/2006/relationships/hyperlink" Target="http://www.gorod-detyam.ru/doc/2013/08/09/shkola_dlya_pervoklassnika_i_dokumentyi_v_shkolu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bokgdz.ru/pamyatka-shkolniku/10741-kodeks-chesti-uchenikov" TargetMode="External"/><Relationship Id="rId11" Type="http://schemas.openxmlformats.org/officeDocument/2006/relationships/hyperlink" Target="http://anna-du.blogspot.ru/2014/08/blog-post_13.html" TargetMode="External"/><Relationship Id="rId5" Type="http://schemas.openxmlformats.org/officeDocument/2006/relationships/hyperlink" Target="http://www.mkostroma.ru/how.php?agfyk=?u=2261" TargetMode="External"/><Relationship Id="rId10" Type="http://schemas.openxmlformats.org/officeDocument/2006/relationships/hyperlink" Target="http://rusedu.net/post/3100/28462" TargetMode="External"/><Relationship Id="rId4" Type="http://schemas.openxmlformats.org/officeDocument/2006/relationships/hyperlink" Target="http://ru.123rf.com/%D0%A4%D0%BE%D1%82%D0%BE-%D1%81%D0%BE-%D1%81%D1%82%D0%BE%D0%BA%D0%B0/laughing_stock.html" TargetMode="External"/><Relationship Id="rId9" Type="http://schemas.openxmlformats.org/officeDocument/2006/relationships/hyperlink" Target="http://vxnu.7ba.su/ex/showfile/460894/be-be-be.html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ctrTitle"/>
          </p:nvPr>
        </p:nvSpPr>
        <p:spPr>
          <a:xfrm>
            <a:off x="1928813" y="2357438"/>
            <a:ext cx="6529387" cy="1470025"/>
          </a:xfrm>
        </p:spPr>
        <p:txBody>
          <a:bodyPr/>
          <a:lstStyle/>
          <a:p>
            <a:pPr eaLnBrk="1" hangingPunct="1"/>
            <a:r>
              <a:rPr lang="ru-RU" sz="88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prstShdw prst="shdw15">
                    <a:srgbClr val="868686">
                      <a:alpha val="50000"/>
                    </a:srgbClr>
                  </a:prstShdw>
                </a:effectLst>
                <a:latin typeface="Impact"/>
              </a:rPr>
              <a:t>Чтобы не было в школе</a:t>
            </a:r>
            <a:br>
              <a:rPr lang="ru-RU" sz="88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prstShdw prst="shdw15">
                    <a:srgbClr val="868686">
                      <a:alpha val="50000"/>
                    </a:srgbClr>
                  </a:prstShdw>
                </a:effectLst>
                <a:latin typeface="Impact"/>
              </a:rPr>
            </a:br>
            <a:r>
              <a:rPr lang="ru-RU" sz="88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prstShdw prst="shdw15">
                    <a:srgbClr val="868686">
                      <a:alpha val="50000"/>
                    </a:srgbClr>
                  </a:prstShdw>
                </a:effectLst>
                <a:latin typeface="Impact"/>
              </a:rPr>
              <a:t>травм</a:t>
            </a:r>
            <a:endParaRPr lang="ru-RU" sz="8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86314" y="5000636"/>
            <a:ext cx="3629025" cy="971550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404664"/>
            <a:ext cx="820891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Серьезную опасность во время перемен представляет и мебель в классе. Если удариться об угол парты, можно получить серьёзную травму.</a:t>
            </a:r>
            <a:endParaRPr lang="ru-RU" sz="2800" dirty="0"/>
          </a:p>
        </p:txBody>
      </p:sp>
      <p:pic>
        <p:nvPicPr>
          <p:cNvPr id="4" name="Picture 3" descr="C:\Documents and Settings\TNR\Рабочий стол\классн часпапка\classroom_fighter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59632" y="2348880"/>
            <a:ext cx="3312368" cy="2146176"/>
          </a:xfrm>
          <a:prstGeom prst="rect">
            <a:avLst/>
          </a:prstGeom>
          <a:noFill/>
        </p:spPr>
      </p:pic>
      <p:pic>
        <p:nvPicPr>
          <p:cNvPr id="1027" name="Picture 3" descr="C:\Documents and Settings\TNR\Рабочий стол\классн часпапка\39_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4048" y="3717032"/>
            <a:ext cx="2592288" cy="221724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980728"/>
            <a:ext cx="7992888" cy="5145435"/>
          </a:xfrm>
        </p:spPr>
        <p:txBody>
          <a:bodyPr/>
          <a:lstStyle/>
          <a:p>
            <a:pPr>
              <a:buNone/>
            </a:pP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На перемену мальчишка спешит –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Кто пред напором таким устоит?!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Он ведь бежит, как олень молодой,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Дети обходят его стороной…</a:t>
            </a:r>
          </a:p>
          <a:p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4098" name="Picture 2" descr="C:\Documents and Settings\TNR\Рабочий стол\классн часпапка\бег-150x150.g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76256" y="2636912"/>
            <a:ext cx="1428750" cy="142875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55576" y="3861048"/>
            <a:ext cx="72008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Выбитый зуб и подбитый глаз, </a:t>
            </a:r>
          </a:p>
          <a:p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Бегая по школе, ты получишь не раз! </a:t>
            </a:r>
          </a:p>
          <a:p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Потому ходи спокойно и веди себя достойно.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216024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Не кричи без толку и не выражайся,</a:t>
            </a:r>
            <a:b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Речь родную сохранить старайся!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Documents and Settings\TNR\Рабочий стол\классн часпапка\14813834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 flipH="1">
            <a:off x="899592" y="1916833"/>
            <a:ext cx="6336704" cy="439248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5649491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None/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   Дверь входную, классную осторожно  надо закрывать; а иначе, друг мой, можно пальцы там прижать...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   Будет больно - и польются слезы в два ручья. И тебя жалеть сбегутся все твои друзья...</a:t>
            </a:r>
          </a:p>
          <a:p>
            <a:pPr algn="ctr"/>
            <a:endParaRPr lang="ru-RU" dirty="0"/>
          </a:p>
        </p:txBody>
      </p:sp>
      <p:pic>
        <p:nvPicPr>
          <p:cNvPr id="5123" name="Picture 3" descr="C:\Documents and Settings\TNR\Рабочий стол\классн часпапка\depositphotos_11279539-Boy-crying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27584" y="3356992"/>
            <a:ext cx="2448272" cy="2808312"/>
          </a:xfrm>
          <a:prstGeom prst="rect">
            <a:avLst/>
          </a:prstGeom>
          <a:noFill/>
        </p:spPr>
      </p:pic>
      <p:pic>
        <p:nvPicPr>
          <p:cNvPr id="9" name="Picture 5" descr="Kartinochki (10)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flipH="1">
            <a:off x="3635896" y="3212976"/>
            <a:ext cx="1512168" cy="2124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5" descr="HAPPYBOY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flipH="1">
            <a:off x="6228184" y="2996952"/>
            <a:ext cx="1080120" cy="1691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Kartinochki (1)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flipH="1">
            <a:off x="5220072" y="4293096"/>
            <a:ext cx="1224136" cy="165578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067944" y="908720"/>
            <a:ext cx="446449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Перемена, перемена! </a:t>
            </a:r>
            <a:b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Заливается звонок. </a:t>
            </a:r>
            <a:b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Первым 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Мага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 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непременно </a:t>
            </a:r>
            <a:b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Вылетает за порог. </a:t>
            </a:r>
            <a:endParaRPr lang="ru-RU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2" descr="C:\Documents and Settings\TNR\Рабочий стол\классн часпапка\5596d2810914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3568" y="692696"/>
            <a:ext cx="3312368" cy="2725763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683568" y="3933056"/>
            <a:ext cx="617443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8000" indent="-514350">
              <a:buNone/>
            </a:pP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Он за пять минут успел</a:t>
            </a:r>
          </a:p>
          <a:p>
            <a:pPr marL="288000" indent="-514350">
              <a:buNone/>
            </a:pP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Переделать кучу дел:</a:t>
            </a:r>
          </a:p>
          <a:p>
            <a:pPr marL="288000" indent="-514350">
              <a:buNone/>
            </a:pP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Он подставил три подножки</a:t>
            </a:r>
          </a:p>
          <a:p>
            <a:pPr marL="288000" indent="-514350">
              <a:buNone/>
            </a:pP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(</a:t>
            </a:r>
            <a:r>
              <a:rPr lang="ru-RU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Халиду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, </a:t>
            </a:r>
            <a:r>
              <a:rPr lang="ru-RU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Идрису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и Амиру)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3968" y="2132856"/>
            <a:ext cx="4104456" cy="792088"/>
          </a:xfrm>
        </p:spPr>
        <p:txBody>
          <a:bodyPr/>
          <a:lstStyle/>
          <a:p>
            <a:r>
              <a:rPr lang="ru-RU" sz="2800" b="1" dirty="0" smtClean="0">
                <a:solidFill>
                  <a:srgbClr val="C00000"/>
                </a:solidFill>
                <a:latin typeface="Bookman Old Style" pitchFamily="18" charset="0"/>
              </a:rPr>
              <a:t/>
            </a:r>
            <a:br>
              <a:rPr lang="ru-RU" sz="2800" b="1" dirty="0" smtClean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Bookman Old Style" pitchFamily="18" charset="0"/>
              </a:rPr>
              <a:t/>
            </a:r>
            <a:br>
              <a:rPr lang="ru-RU" sz="2800" b="1" dirty="0" smtClean="0">
                <a:solidFill>
                  <a:srgbClr val="C00000"/>
                </a:solidFill>
                <a:latin typeface="Bookman Old Style" pitchFamily="18" charset="0"/>
              </a:rPr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4005064"/>
            <a:ext cx="7632848" cy="2448272"/>
          </a:xfrm>
        </p:spPr>
        <p:txBody>
          <a:bodyPr/>
          <a:lstStyle/>
          <a:p>
            <a:pPr marL="288000" indent="-514350">
              <a:buNone/>
            </a:pPr>
            <a: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  <a:t>        </a:t>
            </a:r>
          </a:p>
          <a:p>
            <a:pPr marL="288000" indent="-514350">
              <a:buNone/>
            </a:pP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        С ходу дал кому-то сдачи…</a:t>
            </a:r>
            <a:b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      Словом, сделал все, что мог!</a:t>
            </a:r>
            <a:b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      Ну а тут – опять звонок…</a:t>
            </a:r>
          </a:p>
          <a:p>
            <a:pPr marL="288000" indent="-514350">
              <a:buNone/>
            </a:pP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                                   Б. </a:t>
            </a:r>
            <a:r>
              <a:rPr lang="ru-RU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Заходер</a:t>
            </a:r>
            <a:endParaRPr lang="ru-RU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marL="288000" indent="-514350">
              <a:buNone/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</a:p>
          <a:p>
            <a:endParaRPr lang="ru-RU" dirty="0"/>
          </a:p>
        </p:txBody>
      </p:sp>
      <p:pic>
        <p:nvPicPr>
          <p:cNvPr id="5" name="Picture 2" descr="C:\Documents and Settings\TNR\Рабочий стол\классн часпапка\890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3568" y="548680"/>
            <a:ext cx="3816424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572000" y="548681"/>
            <a:ext cx="410445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Прокатился кувырком,</a:t>
            </a:r>
            <a:b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    На перила сел верхом.</a:t>
            </a:r>
            <a:b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    Лихо шлепнулся с перил,</a:t>
            </a:r>
            <a:b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    Подзатыльник получил. 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475656" y="908721"/>
            <a:ext cx="734481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prstShdw prst="shdw15">
                    <a:srgbClr val="868686">
                      <a:alpha val="50000"/>
                    </a:srgbClr>
                  </a:prstShdw>
                </a:effectLst>
                <a:latin typeface="Impact"/>
              </a:rPr>
              <a:t>   Чтобы </a:t>
            </a:r>
          </a:p>
          <a:p>
            <a:r>
              <a:rPr lang="ru-RU" sz="80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prstShdw prst="shdw15">
                    <a:srgbClr val="868686">
                      <a:alpha val="50000"/>
                    </a:srgbClr>
                  </a:prstShdw>
                </a:effectLst>
                <a:latin typeface="Impact"/>
              </a:rPr>
              <a:t>не было</a:t>
            </a:r>
          </a:p>
          <a:p>
            <a:r>
              <a:rPr lang="ru-RU" sz="80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prstShdw prst="shdw15">
                    <a:srgbClr val="868686">
                      <a:alpha val="50000"/>
                    </a:srgbClr>
                  </a:prstShdw>
                </a:effectLst>
                <a:latin typeface="Impact"/>
              </a:rPr>
              <a:t> в школе</a:t>
            </a:r>
            <a:br>
              <a:rPr lang="ru-RU" sz="80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prstShdw prst="shdw15">
                    <a:srgbClr val="868686">
                      <a:alpha val="50000"/>
                    </a:srgbClr>
                  </a:prstShdw>
                </a:effectLst>
                <a:latin typeface="Impact"/>
              </a:rPr>
            </a:br>
            <a:r>
              <a:rPr lang="ru-RU" sz="80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prstShdw prst="shdw15">
                    <a:srgbClr val="868686">
                      <a:alpha val="50000"/>
                    </a:srgbClr>
                  </a:prstShdw>
                </a:effectLst>
                <a:latin typeface="Impact"/>
              </a:rPr>
              <a:t>   травм</a:t>
            </a:r>
            <a:endParaRPr lang="ru-RU" sz="8000" dirty="0"/>
          </a:p>
        </p:txBody>
      </p:sp>
      <p:pic>
        <p:nvPicPr>
          <p:cNvPr id="5" name="Picture 2" descr="C:\Documents and Settings\TNR\Рабочий стол\классн часпапка\07.g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220072" y="1700808"/>
            <a:ext cx="3552056" cy="365854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-1899592"/>
            <a:ext cx="7931224" cy="5040560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Категорически запрещается обижать младших и девочек!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3068960"/>
            <a:ext cx="8229600" cy="3240360"/>
          </a:xfrm>
        </p:spPr>
        <p:txBody>
          <a:bodyPr/>
          <a:lstStyle/>
          <a:p>
            <a:pPr>
              <a:buNone/>
            </a:pPr>
            <a:r>
              <a:rPr lang="ru-RU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prstShdw prst="shdw15">
                    <a:srgbClr val="868686">
                      <a:alpha val="50000"/>
                    </a:srgbClr>
                  </a:prstShdw>
                </a:effectLst>
                <a:latin typeface="Impact"/>
              </a:rPr>
              <a:t>                                </a:t>
            </a:r>
            <a:endParaRPr lang="ru-RU" dirty="0"/>
          </a:p>
        </p:txBody>
      </p:sp>
      <p:sp>
        <p:nvSpPr>
          <p:cNvPr id="4" name="AutoShape 12"/>
          <p:cNvSpPr>
            <a:spLocks noChangeArrowheads="1"/>
          </p:cNvSpPr>
          <p:nvPr/>
        </p:nvSpPr>
        <p:spPr bwMode="auto">
          <a:xfrm>
            <a:off x="6948264" y="332656"/>
            <a:ext cx="2195736" cy="864096"/>
          </a:xfrm>
          <a:prstGeom prst="leftArrow">
            <a:avLst>
              <a:gd name="adj1" fmla="val 50000"/>
              <a:gd name="adj2" fmla="val 79228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50000"/>
              </a:spcBef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Правило 1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6" name="Picture 4" descr="C:\Documents and Settings\TNR\Рабочий стол\классн часпапка\gallery_914_2106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35696" y="2204864"/>
            <a:ext cx="5256584" cy="403244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-243408"/>
            <a:ext cx="8856984" cy="6369571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     </a:t>
            </a:r>
          </a:p>
          <a:p>
            <a:pPr>
              <a:buNone/>
            </a:pP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    Категорически </a:t>
            </a:r>
          </a:p>
          <a:p>
            <a:pPr>
              <a:buNone/>
            </a:pP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          запрещается    </a:t>
            </a:r>
          </a:p>
          <a:p>
            <a:pPr>
              <a:buNone/>
            </a:pP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толкать друг друга! 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В</a:t>
            </a: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се передвижения</a:t>
            </a:r>
          </a:p>
          <a:p>
            <a:pPr>
              <a:buNone/>
            </a:pP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по школе делай шагом и </a:t>
            </a:r>
          </a:p>
          <a:p>
            <a:pPr marL="342900" lvl="2" indent="-342900">
              <a:buNone/>
            </a:pP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по  правой стороне.</a:t>
            </a:r>
          </a:p>
          <a:p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627784" y="3356992"/>
            <a:ext cx="2616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 smtClean="0">
                <a:solidFill>
                  <a:srgbClr val="FF0066"/>
                </a:solidFill>
              </a:rPr>
              <a:t>:</a:t>
            </a:r>
            <a:endParaRPr lang="ru-RU" b="1" dirty="0">
              <a:solidFill>
                <a:srgbClr val="FF0066"/>
              </a:solidFill>
            </a:endParaRPr>
          </a:p>
        </p:txBody>
      </p:sp>
      <p:sp>
        <p:nvSpPr>
          <p:cNvPr id="8" name="AutoShape 12"/>
          <p:cNvSpPr>
            <a:spLocks noChangeArrowheads="1"/>
          </p:cNvSpPr>
          <p:nvPr/>
        </p:nvSpPr>
        <p:spPr bwMode="auto">
          <a:xfrm>
            <a:off x="7092280" y="404664"/>
            <a:ext cx="2051720" cy="792088"/>
          </a:xfrm>
          <a:prstGeom prst="leftArrow">
            <a:avLst>
              <a:gd name="adj1" fmla="val 50000"/>
              <a:gd name="adj2" fmla="val 79228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50000"/>
              </a:spcBef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Правило 2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9" name="Picture 2" descr="C:\Documents and Settings\TNR\Рабочий стол\классн часпапка\f28ded0483f6957d2d7f7a20b7b77ea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627784" y="4149080"/>
            <a:ext cx="3024336" cy="216024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548680"/>
            <a:ext cx="595840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Категорически </a:t>
            </a:r>
          </a:p>
          <a:p>
            <a:pPr>
              <a:buNone/>
            </a:pP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          запрещается </a:t>
            </a:r>
            <a:endParaRPr lang="ru-RU" sz="4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1916832"/>
            <a:ext cx="8208939" cy="12241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бегать и прыгать в классе и  коридоре. </a:t>
            </a:r>
            <a:endParaRPr lang="ru-RU" sz="3600" dirty="0"/>
          </a:p>
        </p:txBody>
      </p:sp>
      <p:pic>
        <p:nvPicPr>
          <p:cNvPr id="4" name="Picture 2" descr="C:\Documents and Settings\TNR\Рабочий стол\классн часпапка\0_8e97b_b1074344_xl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91680" y="2852936"/>
            <a:ext cx="6768752" cy="4005064"/>
          </a:xfrm>
          <a:prstGeom prst="rect">
            <a:avLst/>
          </a:prstGeom>
          <a:noFill/>
        </p:spPr>
      </p:pic>
      <p:sp>
        <p:nvSpPr>
          <p:cNvPr id="5" name="AutoShape 12"/>
          <p:cNvSpPr>
            <a:spLocks noChangeArrowheads="1"/>
          </p:cNvSpPr>
          <p:nvPr/>
        </p:nvSpPr>
        <p:spPr bwMode="auto">
          <a:xfrm>
            <a:off x="7092280" y="332656"/>
            <a:ext cx="2051720" cy="936104"/>
          </a:xfrm>
          <a:prstGeom prst="leftArrow">
            <a:avLst>
              <a:gd name="adj1" fmla="val 50000"/>
              <a:gd name="adj2" fmla="val 79228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50000"/>
              </a:spcBef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Правило 3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48680"/>
            <a:ext cx="8964488" cy="1143000"/>
          </a:xfrm>
        </p:spPr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Автор презентации:</a:t>
            </a:r>
            <a:br>
              <a:rPr lang="ru-RU" sz="4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</a:br>
            <a:r>
              <a:rPr lang="ru-RU" sz="48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Датиева</a:t>
            </a:r>
            <a:r>
              <a:rPr lang="ru-RU" sz="4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 Эльмира </a:t>
            </a:r>
            <a:r>
              <a:rPr lang="ru-RU" sz="48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Идрисовна</a:t>
            </a:r>
            <a:r>
              <a:rPr lang="ru-RU" sz="4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/>
            </a:r>
            <a:br>
              <a:rPr lang="ru-RU" sz="4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</a:br>
            <a:r>
              <a:rPr lang="ru-RU" sz="4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учитель начальных классов МОУ «СОШ</a:t>
            </a:r>
            <a:r>
              <a:rPr lang="ru-RU" sz="4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№ 3 </a:t>
            </a:r>
            <a:r>
              <a:rPr lang="ru-RU" sz="48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с.п</a:t>
            </a:r>
            <a:r>
              <a:rPr lang="ru-RU" sz="4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. Гвардейское»</a:t>
            </a:r>
            <a:endParaRPr lang="ru-RU" sz="48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itchFamily="18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83568" y="620688"/>
            <a:ext cx="7704856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Запрещается бросаться </a:t>
            </a:r>
          </a:p>
          <a:p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различными предметами</a:t>
            </a: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!</a:t>
            </a:r>
            <a:endParaRPr lang="ru-RU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43608" y="2132856"/>
            <a:ext cx="756084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Бросил книжкой 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в Белочку </a:t>
            </a:r>
            <a:r>
              <a:rPr lang="ru-RU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Закария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,</a:t>
            </a:r>
            <a:endParaRPr lang="ru-RU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>
              <a:spcBef>
                <a:spcPct val="50000"/>
              </a:spcBef>
            </a:pP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Секунда – и окно разбито.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6" name="Picture 2" descr="C:\Documents and Settings\TNR\Рабочий стол\классн часпапка\915130__screen-wallpaper-wallpapers-broken-background-artistic-desktop-crystal-designs_p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11960" y="3789040"/>
            <a:ext cx="2808312" cy="2310011"/>
          </a:xfrm>
          <a:prstGeom prst="rect">
            <a:avLst/>
          </a:prstGeom>
          <a:noFill/>
        </p:spPr>
      </p:pic>
      <p:pic>
        <p:nvPicPr>
          <p:cNvPr id="7" name="Picture 3" descr="C:\Documents and Settings\TNR\Рабочий стол\классн часпапка\3969222_Cartoon-непослушный-мальчика-готовый-ребенка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115616" y="3717032"/>
            <a:ext cx="2209428" cy="2425452"/>
          </a:xfrm>
          <a:prstGeom prst="rect">
            <a:avLst/>
          </a:prstGeom>
          <a:noFill/>
        </p:spPr>
      </p:pic>
      <p:sp>
        <p:nvSpPr>
          <p:cNvPr id="8" name="AutoShape 12"/>
          <p:cNvSpPr>
            <a:spLocks noChangeArrowheads="1"/>
          </p:cNvSpPr>
          <p:nvPr/>
        </p:nvSpPr>
        <p:spPr bwMode="auto">
          <a:xfrm>
            <a:off x="6948264" y="332656"/>
            <a:ext cx="2195736" cy="936104"/>
          </a:xfrm>
          <a:prstGeom prst="leftArrow">
            <a:avLst>
              <a:gd name="adj1" fmla="val 50000"/>
              <a:gd name="adj2" fmla="val 79228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50000"/>
              </a:spcBef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Правило 4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Содержимое 3"/>
          <p:cNvSpPr>
            <a:spLocks noGrp="1"/>
          </p:cNvSpPr>
          <p:nvPr>
            <p:ph sz="half" idx="2"/>
          </p:nvPr>
        </p:nvSpPr>
        <p:spPr>
          <a:xfrm>
            <a:off x="2987824" y="2420888"/>
            <a:ext cx="6408712" cy="2952328"/>
          </a:xfrm>
        </p:spPr>
        <p:txBody>
          <a:bodyPr/>
          <a:lstStyle/>
          <a:p>
            <a:pPr>
              <a:buNone/>
            </a:pP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Если в школе перемена,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Значит, драка непременно!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На переменах не дерись, 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Лучше делом ты займись</a:t>
            </a:r>
          </a:p>
          <a:p>
            <a:pPr algn="ctr"/>
            <a:endParaRPr lang="ru-RU" sz="3200" b="1" dirty="0" smtClean="0"/>
          </a:p>
          <a:p>
            <a:pPr eaLnBrk="1" hangingPunct="1">
              <a:lnSpc>
                <a:spcPct val="150000"/>
              </a:lnSpc>
            </a:pP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980728"/>
            <a:ext cx="8208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Категорически запрещается </a:t>
            </a:r>
          </a:p>
          <a:p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применять физическую силу</a:t>
            </a:r>
            <a:r>
              <a:rPr lang="ru-RU" sz="3600" b="1" dirty="0" smtClean="0">
                <a:solidFill>
                  <a:srgbClr val="C00000"/>
                </a:solidFill>
              </a:rPr>
              <a:t>!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5" name="AutoShape 12"/>
          <p:cNvSpPr>
            <a:spLocks noChangeArrowheads="1"/>
          </p:cNvSpPr>
          <p:nvPr/>
        </p:nvSpPr>
        <p:spPr bwMode="auto">
          <a:xfrm>
            <a:off x="7020272" y="332656"/>
            <a:ext cx="2123728" cy="936104"/>
          </a:xfrm>
          <a:prstGeom prst="leftArrow">
            <a:avLst>
              <a:gd name="adj1" fmla="val 50000"/>
              <a:gd name="adj2" fmla="val 79228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50000"/>
              </a:spcBef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Правило 5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6" name="Picture 2" descr="C:\Documents and Settings\TNR\Рабочий стол\классн часпапка\739969_html_m1b38c35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3568" y="2276872"/>
            <a:ext cx="2229011" cy="2265115"/>
          </a:xfrm>
          <a:prstGeom prst="rect">
            <a:avLst/>
          </a:prstGeom>
          <a:noFill/>
        </p:spPr>
      </p:pic>
      <p:pic>
        <p:nvPicPr>
          <p:cNvPr id="7" name="Picture 3" descr="C:\Documents and Settings\TNR\Рабочий стол\классн часпапка\20120324180626Polet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55776" y="4509120"/>
            <a:ext cx="3168352" cy="18002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484784" y="0"/>
            <a:ext cx="14473608" cy="2348880"/>
          </a:xfrm>
        </p:spPr>
        <p:txBody>
          <a:bodyPr/>
          <a:lstStyle/>
          <a:p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Запрещается    </a:t>
            </a:r>
            <a:b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на лестнице бегать,</a:t>
            </a:r>
            <a:b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толкать друг друга!</a:t>
            </a: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endParaRPr lang="ru-RU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2132856"/>
            <a:ext cx="792088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На ступеньках не болтай и друзей не отвлекай!</a:t>
            </a:r>
          </a:p>
          <a:p>
            <a:pPr eaLnBrk="1" hangingPunct="1"/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Правой стороны держись, коль идёшь ты вверх иль вниз!</a:t>
            </a:r>
          </a:p>
        </p:txBody>
      </p:sp>
      <p:pic>
        <p:nvPicPr>
          <p:cNvPr id="3074" name="Picture 2" descr="C:\Documents and Settings\TNR\Рабочий стол\классн часпапка\ступеньки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628683" y="3933056"/>
            <a:ext cx="3383477" cy="2376264"/>
          </a:xfrm>
          <a:prstGeom prst="rect">
            <a:avLst/>
          </a:prstGeom>
          <a:noFill/>
        </p:spPr>
      </p:pic>
      <p:sp>
        <p:nvSpPr>
          <p:cNvPr id="6" name="AutoShape 12"/>
          <p:cNvSpPr>
            <a:spLocks noChangeArrowheads="1"/>
          </p:cNvSpPr>
          <p:nvPr/>
        </p:nvSpPr>
        <p:spPr bwMode="auto">
          <a:xfrm>
            <a:off x="6876256" y="332656"/>
            <a:ext cx="2267744" cy="936104"/>
          </a:xfrm>
          <a:prstGeom prst="leftArrow">
            <a:avLst>
              <a:gd name="adj1" fmla="val 50000"/>
              <a:gd name="adj2" fmla="val 79228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50000"/>
              </a:spcBef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Правило 6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44824"/>
            <a:ext cx="8229600" cy="936104"/>
          </a:xfrm>
        </p:spPr>
        <p:txBody>
          <a:bodyPr/>
          <a:lstStyle/>
          <a:p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Категорически запрещается </a:t>
            </a: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дразниться, употреблять непристойные  выражения и жесты!</a:t>
            </a:r>
            <a:r>
              <a:rPr lang="ru-RU" b="1" dirty="0" smtClean="0">
                <a:solidFill>
                  <a:srgbClr val="FF0066"/>
                </a:solidFill>
              </a:rPr>
              <a:t/>
            </a:r>
            <a:br>
              <a:rPr lang="ru-RU" b="1" dirty="0" smtClean="0">
                <a:solidFill>
                  <a:srgbClr val="FF0066"/>
                </a:solidFill>
              </a:rPr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2792" cy="88577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sz="4000" dirty="0"/>
          </a:p>
        </p:txBody>
      </p:sp>
      <p:sp>
        <p:nvSpPr>
          <p:cNvPr id="11" name="AutoShape 12"/>
          <p:cNvSpPr>
            <a:spLocks noChangeArrowheads="1"/>
          </p:cNvSpPr>
          <p:nvPr/>
        </p:nvSpPr>
        <p:spPr bwMode="auto">
          <a:xfrm>
            <a:off x="7164288" y="332656"/>
            <a:ext cx="1979712" cy="936104"/>
          </a:xfrm>
          <a:prstGeom prst="leftArrow">
            <a:avLst>
              <a:gd name="adj1" fmla="val 50000"/>
              <a:gd name="adj2" fmla="val 79228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50000"/>
              </a:spcBef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Правило 7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6150" name="Picture 6" descr="C:\Documents and Settings\TNR\Рабочий стол\классн часпапка\1dJQ7iNq38o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1560" y="3068960"/>
            <a:ext cx="4040188" cy="2808312"/>
          </a:xfrm>
          <a:prstGeom prst="rect">
            <a:avLst/>
          </a:prstGeom>
          <a:noFill/>
        </p:spPr>
      </p:pic>
      <p:pic>
        <p:nvPicPr>
          <p:cNvPr id="17" name="Picture 5" descr="C:\Documents and Settings\TNR\Рабочий стол\классн часпапка\Clipart 1a1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 flipH="1">
            <a:off x="4499992" y="3861048"/>
            <a:ext cx="2585109" cy="233712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908720"/>
            <a:ext cx="7704856" cy="1872208"/>
          </a:xfrm>
        </p:spPr>
        <p:txBody>
          <a:bodyPr/>
          <a:lstStyle/>
          <a:p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Запрещается ставить</a:t>
            </a:r>
            <a:b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 на подоконники портфели   и другие вещи, садиться самим.</a:t>
            </a:r>
            <a:r>
              <a:rPr lang="ru-RU" sz="3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9" name="Picture 5" descr="C:\Documents and Settings\TNR\Рабочий стол\классн часпапка\1429688625.4501553751316de9e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27584" y="2708920"/>
            <a:ext cx="6706716" cy="3672408"/>
          </a:xfrm>
          <a:prstGeom prst="rect">
            <a:avLst/>
          </a:prstGeom>
          <a:noFill/>
        </p:spPr>
      </p:pic>
      <p:pic>
        <p:nvPicPr>
          <p:cNvPr id="8" name="Picture 3" descr="C:\Documents and Settings\TNR\Рабочий стол\классн часпапка\0_b60b6_fbea407_XL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flipH="1">
            <a:off x="1115616" y="4437112"/>
            <a:ext cx="1584176" cy="1491457"/>
          </a:xfrm>
          <a:prstGeom prst="rect">
            <a:avLst/>
          </a:prstGeom>
          <a:noFill/>
        </p:spPr>
      </p:pic>
      <p:pic>
        <p:nvPicPr>
          <p:cNvPr id="10" name="Picture 4" descr="C:\Documents and Settings\TNR\Рабочий стол\классн часпапка\8e920c2c47fd.gif"/>
          <p:cNvPicPr>
            <a:picLocks noGrp="1" noChangeAspect="1" noChangeArrowheads="1"/>
          </p:cNvPicPr>
          <p:nvPr>
            <p:ph idx="1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 flipH="1">
            <a:off x="3635895" y="3789040"/>
            <a:ext cx="1849107" cy="2232248"/>
          </a:xfrm>
          <a:prstGeom prst="rect">
            <a:avLst/>
          </a:prstGeom>
          <a:noFill/>
        </p:spPr>
      </p:pic>
      <p:sp>
        <p:nvSpPr>
          <p:cNvPr id="7" name="AutoShape 12"/>
          <p:cNvSpPr>
            <a:spLocks noChangeArrowheads="1"/>
          </p:cNvSpPr>
          <p:nvPr/>
        </p:nvSpPr>
        <p:spPr bwMode="auto">
          <a:xfrm>
            <a:off x="7092280" y="332656"/>
            <a:ext cx="2051720" cy="936104"/>
          </a:xfrm>
          <a:prstGeom prst="leftArrow">
            <a:avLst>
              <a:gd name="adj1" fmla="val 50000"/>
              <a:gd name="adj2" fmla="val 79228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50000"/>
              </a:spcBef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Правило 8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779912" y="1052736"/>
            <a:ext cx="421481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95736" y="1196751"/>
            <a:ext cx="6408712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48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prstShdw prst="shdw15">
                    <a:srgbClr val="868686">
                      <a:alpha val="50000"/>
                    </a:srgbClr>
                  </a:prstShdw>
                </a:effectLst>
                <a:latin typeface="Impact"/>
              </a:rPr>
              <a:t>              </a:t>
            </a:r>
            <a:r>
              <a:rPr lang="ru-RU" sz="54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prstShdw prst="shdw15">
                    <a:srgbClr val="868686">
                      <a:alpha val="50000"/>
                    </a:srgbClr>
                  </a:prstShdw>
                </a:effectLst>
                <a:latin typeface="Impact"/>
              </a:rPr>
              <a:t>Запомни!</a:t>
            </a:r>
          </a:p>
          <a:p>
            <a:pPr>
              <a:buNone/>
            </a:pPr>
            <a:r>
              <a:rPr lang="ru-RU" sz="54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prstShdw prst="shdw15">
                    <a:srgbClr val="868686">
                      <a:alpha val="50000"/>
                    </a:srgbClr>
                  </a:prstShdw>
                </a:effectLst>
                <a:latin typeface="Impact"/>
              </a:rPr>
              <a:t>     Самое  дорогое </a:t>
            </a:r>
          </a:p>
          <a:p>
            <a:pPr>
              <a:buNone/>
            </a:pPr>
            <a:r>
              <a:rPr lang="ru-RU" sz="54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prstShdw prst="shdw15">
                    <a:srgbClr val="868686">
                      <a:alpha val="50000"/>
                    </a:srgbClr>
                  </a:prstShdw>
                </a:effectLst>
                <a:latin typeface="Impact"/>
              </a:rPr>
              <a:t>	 у   человека –</a:t>
            </a:r>
          </a:p>
          <a:p>
            <a:pPr>
              <a:buNone/>
            </a:pPr>
            <a:r>
              <a:rPr lang="ru-RU" sz="54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prstShdw prst="shdw15">
                    <a:srgbClr val="868686">
                      <a:alpha val="50000"/>
                    </a:srgbClr>
                  </a:prstShdw>
                </a:effectLst>
                <a:latin typeface="Impact"/>
              </a:rPr>
              <a:t>	  это  жизнь!</a:t>
            </a:r>
          </a:p>
          <a:p>
            <a:pPr>
              <a:buNone/>
            </a:pPr>
            <a:r>
              <a:rPr lang="ru-RU" sz="54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prstShdw prst="shdw15">
                    <a:srgbClr val="868686">
                      <a:alpha val="50000"/>
                    </a:srgbClr>
                  </a:prstShdw>
                </a:effectLst>
                <a:latin typeface="Impact"/>
              </a:rPr>
              <a:t>        Берегите её!</a:t>
            </a:r>
          </a:p>
          <a:p>
            <a:pPr>
              <a:buNone/>
            </a:pPr>
            <a:endParaRPr lang="ru-RU" sz="5400" kern="10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effectLst>
                <a:prstShdw prst="shdw15">
                  <a:srgbClr val="868686">
                    <a:alpha val="50000"/>
                  </a:srgbClr>
                </a:prstShdw>
              </a:effectLst>
              <a:latin typeface="Impact"/>
            </a:endParaRPr>
          </a:p>
          <a:p>
            <a:pPr>
              <a:buNone/>
            </a:pPr>
            <a:r>
              <a:rPr lang="ru-RU" sz="54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prstShdw prst="shdw15">
                    <a:srgbClr val="868686">
                      <a:alpha val="50000"/>
                    </a:srgbClr>
                  </a:prstShdw>
                </a:effectLst>
                <a:latin typeface="Impact"/>
              </a:rPr>
              <a:t>                             </a:t>
            </a:r>
            <a:endParaRPr lang="ru-RU" sz="5400" dirty="0" smtClean="0"/>
          </a:p>
        </p:txBody>
      </p:sp>
      <p:pic>
        <p:nvPicPr>
          <p:cNvPr id="7170" name="Picture 2" descr="C:\Documents and Settings\TNR\Рабочий стол\классн часпапка\4544042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660232" y="3501008"/>
            <a:ext cx="2304256" cy="284137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548680"/>
            <a:ext cx="59584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endParaRPr lang="ru-RU" sz="4000" dirty="0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404664"/>
            <a:ext cx="806489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2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 </a:t>
            </a:r>
            <a:r>
              <a:rPr lang="ru-RU" sz="2000" b="1" dirty="0" smtClean="0">
                <a:solidFill>
                  <a:srgbClr val="00206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Ресурсы:</a:t>
            </a:r>
            <a:endParaRPr lang="ru-RU" sz="2000" b="1" dirty="0" smtClean="0">
              <a:solidFill>
                <a:srgbClr val="002060"/>
              </a:solidFill>
              <a:latin typeface="Arial" pitchFamily="34" charset="0"/>
            </a:endParaRPr>
          </a:p>
          <a:p>
            <a:pPr lvl="0" eaLnBrk="0" hangingPunct="0"/>
            <a:r>
              <a:rPr lang="ru-RU" dirty="0" err="1" smtClean="0">
                <a:solidFill>
                  <a:srgbClr val="00206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  <a:hlinkClick r:id="rId2"/>
              </a:rPr>
              <a:t>medznate.ru</a:t>
            </a:r>
            <a:r>
              <a:rPr lang="ru-RU" dirty="0" smtClean="0">
                <a:solidFill>
                  <a:srgbClr val="00206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БЕЗОПАСНОЕ ПОВЕДЕНИЕ В ШКОЛЕ.</a:t>
            </a:r>
            <a:endParaRPr lang="ru-RU" dirty="0" smtClean="0">
              <a:solidFill>
                <a:srgbClr val="002060"/>
              </a:solidFill>
              <a:latin typeface="Arial" pitchFamily="34" charset="0"/>
            </a:endParaRPr>
          </a:p>
          <a:p>
            <a:pPr lvl="0" eaLnBrk="0" hangingPunct="0"/>
            <a:r>
              <a:rPr lang="ru-RU" dirty="0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  <a:hlinkClick r:id="rId3"/>
              </a:rPr>
              <a:t>http://clinicall.ru/medicin/detskij-travmatizm-v-shkole</a:t>
            </a:r>
            <a:r>
              <a:rPr lang="ru-RU" dirty="0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 Школьный травматизм  </a:t>
            </a:r>
            <a:endParaRPr lang="ru-RU" dirty="0" smtClean="0">
              <a:solidFill>
                <a:srgbClr val="002060"/>
              </a:solidFill>
              <a:latin typeface="Arial" pitchFamily="34" charset="0"/>
            </a:endParaRPr>
          </a:p>
          <a:p>
            <a:pPr lvl="0" eaLnBrk="0" hangingPunct="0"/>
            <a:r>
              <a:rPr lang="ru-RU" dirty="0" smtClean="0">
                <a:solidFill>
                  <a:srgbClr val="002060"/>
                </a:solidFill>
                <a:latin typeface="Tahoma" pitchFamily="34" charset="0"/>
                <a:ea typeface="Calibri" pitchFamily="34" charset="0"/>
                <a:cs typeface="Tahoma" pitchFamily="34" charset="0"/>
                <a:hlinkClick r:id="rId4"/>
              </a:rPr>
              <a:t>http://profilaktika.tomsk.ru/topics/travm_deti.html</a:t>
            </a:r>
            <a:r>
              <a:rPr lang="ru-RU" dirty="0" smtClean="0">
                <a:solidFill>
                  <a:srgbClr val="002060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Calibri"/>
                <a:ea typeface="Calibri" pitchFamily="34" charset="0"/>
                <a:cs typeface="Tahoma" pitchFamily="34" charset="0"/>
              </a:rPr>
              <a:t> </a:t>
            </a:r>
            <a:r>
              <a:rPr lang="ru-RU" dirty="0" smtClean="0">
                <a:solidFill>
                  <a:srgbClr val="002060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Детский травматизм </a:t>
            </a:r>
            <a:endParaRPr lang="ru-RU" dirty="0" smtClean="0">
              <a:solidFill>
                <a:srgbClr val="002060"/>
              </a:solidFill>
              <a:latin typeface="Arial" pitchFamily="34" charset="0"/>
            </a:endParaRPr>
          </a:p>
          <a:p>
            <a:pPr lvl="0" eaLnBrk="0" hangingPunct="0"/>
            <a:r>
              <a:rPr lang="ru-RU" dirty="0" smtClean="0">
                <a:solidFill>
                  <a:srgbClr val="002060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  <a:hlinkClick r:id="rId5"/>
              </a:rPr>
              <a:t>http://900igr.net/kartinki/pedagogika/Deti-v-1-klasse/054-CHto-delajut-deti-na-peremenakh.html</a:t>
            </a:r>
            <a:r>
              <a:rPr lang="ru-RU" dirty="0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lang="ru-RU" dirty="0" smtClean="0">
              <a:solidFill>
                <a:srgbClr val="002060"/>
              </a:solidFill>
              <a:latin typeface="Arial" pitchFamily="34" charset="0"/>
            </a:endParaRPr>
          </a:p>
          <a:p>
            <a:pPr lvl="0" eaLnBrk="0" hangingPunct="0"/>
            <a:r>
              <a:rPr lang="ru-RU" u="sng" dirty="0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  <a:hlinkClick r:id="rId6"/>
              </a:rPr>
              <a:t>http://ru.spiderpic.com/search/help-ouch</a:t>
            </a:r>
            <a:r>
              <a:rPr lang="ru-RU" u="sng" dirty="0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  </a:t>
            </a:r>
            <a:endParaRPr lang="ru-RU" u="sng" dirty="0" smtClean="0">
              <a:solidFill>
                <a:srgbClr val="002060"/>
              </a:solidFill>
              <a:latin typeface="Arial" pitchFamily="34" charset="0"/>
            </a:endParaRPr>
          </a:p>
          <a:p>
            <a:pPr lvl="0" eaLnBrk="0" hangingPunct="0"/>
            <a:r>
              <a:rPr lang="ru-RU" dirty="0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  <a:hlinkClick r:id="rId7"/>
              </a:rPr>
              <a:t>http://boombob.ru/picture.php?id=100452</a:t>
            </a:r>
            <a:r>
              <a:rPr lang="ru-RU" dirty="0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   </a:t>
            </a:r>
            <a:endParaRPr lang="ru-RU" dirty="0" smtClean="0">
              <a:solidFill>
                <a:srgbClr val="002060"/>
              </a:solidFill>
              <a:latin typeface="Arial" pitchFamily="34" charset="0"/>
            </a:endParaRPr>
          </a:p>
          <a:p>
            <a:pPr lvl="0" eaLnBrk="0" hangingPunct="0"/>
            <a:r>
              <a:rPr lang="ru-RU" dirty="0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  <a:hlinkClick r:id="rId8"/>
              </a:rPr>
              <a:t>http://fs.nashaucheba.ru/docs/270/index-1422862.html</a:t>
            </a:r>
            <a:r>
              <a:rPr lang="ru-RU" dirty="0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 </a:t>
            </a:r>
            <a:endParaRPr lang="ru-RU" dirty="0" smtClean="0">
              <a:solidFill>
                <a:srgbClr val="002060"/>
              </a:solidFill>
              <a:latin typeface="Arial" pitchFamily="34" charset="0"/>
            </a:endParaRPr>
          </a:p>
          <a:p>
            <a:pPr lvl="0" eaLnBrk="0" hangingPunct="0"/>
            <a:r>
              <a:rPr lang="ru-RU" dirty="0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  <a:hlinkClick r:id="rId9"/>
              </a:rPr>
              <a:t>https://yandex.ru/images/search?img_url=http%3A%2F%2Fimg.fb2gratis.com%2Fimages%2F52%2F51311%2F10.jpg&amp;text</a:t>
            </a:r>
            <a:r>
              <a:rPr lang="ru-RU" dirty="0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 </a:t>
            </a:r>
            <a:endParaRPr lang="ru-RU" dirty="0" smtClean="0">
              <a:solidFill>
                <a:srgbClr val="002060"/>
              </a:solidFill>
              <a:latin typeface="Arial" pitchFamily="34" charset="0"/>
            </a:endParaRPr>
          </a:p>
          <a:p>
            <a:pPr lvl="0" eaLnBrk="0" hangingPunct="0"/>
            <a:r>
              <a:rPr lang="ru-RU" dirty="0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  <a:hlinkClick r:id="rId10"/>
              </a:rPr>
              <a:t>http://vceprocto.ru/?attachment_id=587</a:t>
            </a:r>
            <a:r>
              <a:rPr lang="ru-RU" dirty="0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lang="ru-RU" dirty="0" smtClean="0">
              <a:solidFill>
                <a:srgbClr val="002060"/>
              </a:solidFill>
              <a:latin typeface="Arial" pitchFamily="34" charset="0"/>
            </a:endParaRPr>
          </a:p>
          <a:p>
            <a:pPr lvl="0" eaLnBrk="0" hangingPunct="0"/>
            <a:r>
              <a:rPr lang="ru-RU" dirty="0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  <a:hlinkClick r:id="rId11"/>
              </a:rPr>
              <a:t>http://skazkimalisham.ru/stati-o-vospitanii-detej/pochemu-rebenok-deretsya</a:t>
            </a:r>
            <a:r>
              <a:rPr lang="ru-RU" dirty="0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/ </a:t>
            </a:r>
            <a:endParaRPr lang="ru-RU" dirty="0" smtClean="0">
              <a:solidFill>
                <a:srgbClr val="002060"/>
              </a:solidFill>
              <a:latin typeface="Arial" pitchFamily="34" charset="0"/>
            </a:endParaRPr>
          </a:p>
          <a:p>
            <a:pPr lvl="0" eaLnBrk="0" hangingPunct="0"/>
            <a:r>
              <a:rPr lang="ru-RU" dirty="0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  <a:hlinkClick r:id="rId12"/>
              </a:rPr>
              <a:t>http://shkoladetei.ru/1357-stikhi-dlja-detejj.-v-shkolu.html</a:t>
            </a:r>
            <a:r>
              <a:rPr lang="ru-RU" dirty="0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lang="ru-RU" dirty="0" smtClean="0">
              <a:solidFill>
                <a:srgbClr val="002060"/>
              </a:solidFill>
              <a:latin typeface="Arial" pitchFamily="34" charset="0"/>
            </a:endParaRPr>
          </a:p>
          <a:p>
            <a:pPr lvl="0" eaLnBrk="0" hangingPunct="0"/>
            <a:r>
              <a:rPr lang="ru-RU" dirty="0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  <a:hlinkClick r:id="rId13"/>
              </a:rPr>
              <a:t>http://www.bigstockphoto.de/ru/image-17296835/stock-vector-start-schule</a:t>
            </a:r>
            <a:r>
              <a:rPr lang="ru-RU" dirty="0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 </a:t>
            </a:r>
            <a:endParaRPr lang="ru-RU" dirty="0" smtClean="0">
              <a:solidFill>
                <a:srgbClr val="002060"/>
              </a:solidFill>
              <a:latin typeface="Arial" pitchFamily="34" charset="0"/>
            </a:endParaRPr>
          </a:p>
          <a:p>
            <a:pPr lvl="0" eaLnBrk="0" hangingPunct="0"/>
            <a:r>
              <a:rPr lang="ru-RU" dirty="0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  <a:hlinkClick r:id="rId14"/>
              </a:rPr>
              <a:t>http://pervoklassnik.my1.ru/load/uchimsja_igraja/uchimsja_igraja/pravila_povedenija_v_shkole/11-1-0-44</a:t>
            </a:r>
            <a:r>
              <a:rPr lang="ru-RU" dirty="0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 </a:t>
            </a:r>
            <a:endParaRPr lang="ru-RU" dirty="0" smtClean="0">
              <a:solidFill>
                <a:srgbClr val="002060"/>
              </a:solidFill>
              <a:latin typeface="Arial" pitchFamily="34" charset="0"/>
            </a:endParaRPr>
          </a:p>
          <a:p>
            <a:pPr lvl="0" eaLnBrk="0" hangingPunct="0"/>
            <a:r>
              <a:rPr lang="ru-RU" dirty="0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  <a:hlinkClick r:id="rId15"/>
              </a:rPr>
              <a:t>http://ru.depositphotos.com/25778287/stock-illustration-vector-cartoon-of-school-teacher.html</a:t>
            </a:r>
            <a:r>
              <a:rPr lang="ru-RU" dirty="0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   </a:t>
            </a:r>
            <a:endParaRPr lang="ru-RU" dirty="0" smtClean="0">
              <a:solidFill>
                <a:srgbClr val="002060"/>
              </a:solidFill>
              <a:latin typeface="Arial" pitchFamily="34" charset="0"/>
            </a:endParaRPr>
          </a:p>
          <a:p>
            <a:pPr lvl="0" eaLnBrk="0" hangingPunct="0"/>
            <a:r>
              <a:rPr lang="ru-RU" dirty="0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  <a:hlinkClick r:id="rId16"/>
              </a:rPr>
              <a:t>http://ru.depositphotos.com/11279539/stock-illustration-boy-crying.html</a:t>
            </a:r>
            <a:r>
              <a:rPr lang="ru-RU" dirty="0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13 </a:t>
            </a:r>
            <a:endParaRPr lang="ru-RU" dirty="0" smtClean="0">
              <a:solidFill>
                <a:srgbClr val="002060"/>
              </a:solidFill>
              <a:latin typeface="Arial" pitchFamily="34" charset="0"/>
            </a:endParaRPr>
          </a:p>
          <a:p>
            <a:pPr lvl="0" eaLnBrk="0" hangingPunct="0"/>
            <a:r>
              <a:rPr lang="ru-RU" u="sng" dirty="0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  <a:hlinkClick r:id="rId17"/>
              </a:rPr>
              <a:t>https://fotki.yandex.ru/users/lady-myatto2010/album/212883/</a:t>
            </a:r>
            <a:r>
              <a:rPr lang="ru-RU" u="sng" dirty="0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   </a:t>
            </a:r>
            <a:endParaRPr lang="ru-RU" dirty="0" smtClean="0">
              <a:solidFill>
                <a:srgbClr val="002060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548680"/>
            <a:ext cx="59584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endParaRPr lang="ru-RU" sz="4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836712"/>
            <a:ext cx="7920880" cy="77559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/>
            <a:endParaRPr lang="ru-RU" dirty="0" smtClean="0">
              <a:solidFill>
                <a:srgbClr val="002060"/>
              </a:solidFill>
              <a:latin typeface="Calibri" pitchFamily="34" charset="0"/>
              <a:ea typeface="Calibri" pitchFamily="34" charset="0"/>
              <a:cs typeface="Times New Roman" pitchFamily="18" charset="0"/>
              <a:hlinkClick r:id="rId2"/>
            </a:endParaRPr>
          </a:p>
          <a:p>
            <a:pPr lvl="0" eaLnBrk="0" hangingPunct="0"/>
            <a:endParaRPr lang="ru-RU" dirty="0" smtClean="0">
              <a:solidFill>
                <a:srgbClr val="002060"/>
              </a:solidFill>
              <a:latin typeface="Calibri" pitchFamily="34" charset="0"/>
              <a:ea typeface="Calibri" pitchFamily="34" charset="0"/>
              <a:cs typeface="Times New Roman" pitchFamily="18" charset="0"/>
              <a:hlinkClick r:id="rId2"/>
            </a:endParaRPr>
          </a:p>
          <a:p>
            <a:pPr lvl="0" eaLnBrk="0" hangingPunct="0"/>
            <a:r>
              <a:rPr lang="ru-RU" dirty="0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  <a:hlinkClick r:id="rId2"/>
              </a:rPr>
              <a:t>http://www.gorod-detyam.ru/doc/2013/08/09/shkola_dlya_pervoklassnika_i_dokumentyi_v_shkolu</a:t>
            </a:r>
            <a:r>
              <a:rPr lang="ru-RU" dirty="0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1</a:t>
            </a:r>
            <a:endParaRPr lang="ru-RU" dirty="0" smtClean="0">
              <a:solidFill>
                <a:srgbClr val="002060"/>
              </a:solidFill>
              <a:latin typeface="Arial" pitchFamily="34" charset="0"/>
            </a:endParaRPr>
          </a:p>
          <a:p>
            <a:pPr lvl="0" eaLnBrk="0" hangingPunct="0"/>
            <a:r>
              <a:rPr lang="ru-RU" dirty="0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  <a:hlinkClick r:id="rId3"/>
              </a:rPr>
              <a:t>http://detejj.ru/%D1%81%D0%BA%D0%B0%D1%87%D0%B0%D1%82%D1%8C</a:t>
            </a:r>
            <a:r>
              <a:rPr lang="ru-RU" dirty="0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lang="ru-RU" dirty="0" smtClean="0">
              <a:solidFill>
                <a:srgbClr val="002060"/>
              </a:solidFill>
              <a:latin typeface="Arial" pitchFamily="34" charset="0"/>
            </a:endParaRPr>
          </a:p>
          <a:p>
            <a:pPr lvl="0" eaLnBrk="0" hangingPunct="0"/>
            <a:r>
              <a:rPr lang="ru-RU" dirty="0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  <a:hlinkClick r:id="rId4"/>
              </a:rPr>
              <a:t>http://ru.123rf.com/%D0%A4%D0%BE%D1%82%D0%BE-%D1%81%D0%BE-%D1%81%D1%82%D0%BE%D0%BA%D0%B0/laughing_stock.html</a:t>
            </a:r>
            <a:r>
              <a:rPr lang="ru-RU" dirty="0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 </a:t>
            </a:r>
            <a:endParaRPr lang="ru-RU" dirty="0" smtClean="0">
              <a:solidFill>
                <a:srgbClr val="002060"/>
              </a:solidFill>
              <a:latin typeface="Arial" pitchFamily="34" charset="0"/>
            </a:endParaRPr>
          </a:p>
          <a:p>
            <a:pPr lvl="0" eaLnBrk="0" hangingPunct="0"/>
            <a:r>
              <a:rPr lang="ru-RU" dirty="0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  <a:hlinkClick r:id="rId5"/>
              </a:rPr>
              <a:t>http://www.mkostroma.ru/how.php?agfyk=?u=2261</a:t>
            </a:r>
            <a:r>
              <a:rPr lang="ru-RU" dirty="0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lang="ru-RU" dirty="0" smtClean="0">
              <a:solidFill>
                <a:srgbClr val="002060"/>
              </a:solidFill>
              <a:latin typeface="Arial" pitchFamily="34" charset="0"/>
            </a:endParaRPr>
          </a:p>
          <a:p>
            <a:pPr lvl="0" eaLnBrk="0" hangingPunct="0"/>
            <a:r>
              <a:rPr lang="ru-RU" dirty="0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  <a:hlinkClick r:id="rId6"/>
              </a:rPr>
              <a:t>http://www.bokgdz.ru/pamyatka-shkolniku/10741-kodeks-chesti-uchenikov</a:t>
            </a:r>
            <a:r>
              <a:rPr lang="ru-RU" dirty="0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 </a:t>
            </a:r>
            <a:endParaRPr lang="ru-RU" dirty="0" smtClean="0">
              <a:solidFill>
                <a:srgbClr val="002060"/>
              </a:solidFill>
              <a:latin typeface="Arial" pitchFamily="34" charset="0"/>
            </a:endParaRPr>
          </a:p>
          <a:p>
            <a:pPr lvl="0" eaLnBrk="0" hangingPunct="0"/>
            <a:r>
              <a:rPr lang="ru-RU" u="sng" dirty="0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  <a:hlinkClick r:id="rId7"/>
              </a:rPr>
              <a:t>http://okartinkah.ru/prazdniki/den-znaniy-kartinki</a:t>
            </a:r>
            <a:r>
              <a:rPr lang="ru-RU" u="sng" dirty="0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 </a:t>
            </a:r>
            <a:endParaRPr lang="ru-RU" dirty="0" smtClean="0">
              <a:solidFill>
                <a:srgbClr val="002060"/>
              </a:solidFill>
              <a:latin typeface="Arial" pitchFamily="34" charset="0"/>
            </a:endParaRPr>
          </a:p>
          <a:p>
            <a:pPr lvl="0" eaLnBrk="0" hangingPunct="0"/>
            <a:r>
              <a:rPr lang="ru-RU" u="sng" dirty="0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  <a:hlinkClick r:id="rId8"/>
              </a:rPr>
              <a:t>http://900igr.net/kartinki/pedagogika/Obuchenie-detej-v-shkole/004-Podgotovka-rebenka-k-obucheniju-v-shkole.html</a:t>
            </a:r>
            <a:r>
              <a:rPr lang="ru-RU" u="sng" dirty="0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       </a:t>
            </a:r>
            <a:endParaRPr lang="ru-RU" dirty="0" smtClean="0">
              <a:solidFill>
                <a:srgbClr val="002060"/>
              </a:solidFill>
              <a:latin typeface="Arial" pitchFamily="34" charset="0"/>
            </a:endParaRPr>
          </a:p>
          <a:p>
            <a:pPr lvl="0" eaLnBrk="0" hangingPunct="0"/>
            <a:r>
              <a:rPr lang="ru-RU" dirty="0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  <a:hlinkClick r:id="rId9"/>
              </a:rPr>
              <a:t>http://vxnu.7ba.su/ex/showfile/460894/be-be-be.html</a:t>
            </a:r>
            <a:r>
              <a:rPr lang="ru-RU" dirty="0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 </a:t>
            </a:r>
            <a:endParaRPr lang="ru-RU" dirty="0" smtClean="0">
              <a:solidFill>
                <a:srgbClr val="002060"/>
              </a:solidFill>
              <a:latin typeface="Arial" pitchFamily="34" charset="0"/>
            </a:endParaRPr>
          </a:p>
          <a:p>
            <a:pPr lvl="0" eaLnBrk="0" hangingPunct="0"/>
            <a:r>
              <a:rPr lang="ru-RU" dirty="0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  <a:hlinkClick r:id="rId10"/>
              </a:rPr>
              <a:t>http://rusedu.net/post/3100/28462</a:t>
            </a:r>
            <a:r>
              <a:rPr lang="ru-RU" dirty="0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    </a:t>
            </a:r>
            <a:endParaRPr lang="ru-RU" dirty="0" smtClean="0">
              <a:solidFill>
                <a:srgbClr val="002060"/>
              </a:solidFill>
              <a:latin typeface="Arial" pitchFamily="34" charset="0"/>
            </a:endParaRPr>
          </a:p>
          <a:p>
            <a:pPr lvl="0" eaLnBrk="0" hangingPunct="0"/>
            <a:r>
              <a:rPr lang="ru-RU" dirty="0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  <a:hlinkClick r:id="rId11"/>
              </a:rPr>
              <a:t>http://anna-du.blogspot.ru/2014/08/blog-post_13.html</a:t>
            </a:r>
            <a:r>
              <a:rPr lang="ru-RU" dirty="0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 </a:t>
            </a:r>
          </a:p>
          <a:p>
            <a:pPr lvl="0" eaLnBrk="0" hangingPunct="0"/>
            <a:endParaRPr lang="ru-RU" sz="1200" dirty="0" smtClean="0">
              <a:solidFill>
                <a:srgbClr val="002060"/>
              </a:solidFill>
              <a:latin typeface="Calibri" pitchFamily="34" charset="0"/>
              <a:cs typeface="Times New Roman" pitchFamily="18" charset="0"/>
            </a:endParaRPr>
          </a:p>
          <a:p>
            <a:pPr lvl="0" eaLnBrk="0" hangingPunct="0"/>
            <a:endParaRPr lang="ru-RU" sz="1200" dirty="0" smtClean="0">
              <a:solidFill>
                <a:srgbClr val="002060"/>
              </a:solidFill>
              <a:latin typeface="Calibri" pitchFamily="34" charset="0"/>
              <a:cs typeface="Times New Roman" pitchFamily="18" charset="0"/>
            </a:endParaRPr>
          </a:p>
          <a:p>
            <a:pPr lvl="0" eaLnBrk="0" hangingPunct="0"/>
            <a:endParaRPr lang="ru-RU" sz="1200" dirty="0" smtClean="0">
              <a:solidFill>
                <a:srgbClr val="002060"/>
              </a:solidFill>
              <a:latin typeface="Calibri" pitchFamily="34" charset="0"/>
              <a:cs typeface="Times New Roman" pitchFamily="18" charset="0"/>
            </a:endParaRPr>
          </a:p>
          <a:p>
            <a:pPr lvl="0" eaLnBrk="0" hangingPunct="0"/>
            <a:endParaRPr lang="ru-RU" sz="1200" dirty="0" smtClean="0">
              <a:solidFill>
                <a:srgbClr val="002060"/>
              </a:solidFill>
              <a:latin typeface="Calibri" pitchFamily="34" charset="0"/>
              <a:cs typeface="Times New Roman" pitchFamily="18" charset="0"/>
            </a:endParaRPr>
          </a:p>
          <a:p>
            <a:pPr lvl="0" eaLnBrk="0" hangingPunct="0"/>
            <a:endParaRPr lang="ru-RU" sz="1200" dirty="0" smtClean="0">
              <a:solidFill>
                <a:srgbClr val="002060"/>
              </a:solidFill>
              <a:latin typeface="Calibri" pitchFamily="34" charset="0"/>
              <a:cs typeface="Times New Roman" pitchFamily="18" charset="0"/>
            </a:endParaRPr>
          </a:p>
          <a:p>
            <a:pPr lvl="0" eaLnBrk="0" hangingPunct="0"/>
            <a:endParaRPr lang="ru-RU" sz="1200" dirty="0" smtClean="0">
              <a:solidFill>
                <a:srgbClr val="002060"/>
              </a:solidFill>
              <a:latin typeface="Calibri" pitchFamily="34" charset="0"/>
              <a:cs typeface="Times New Roman" pitchFamily="18" charset="0"/>
            </a:endParaRPr>
          </a:p>
          <a:p>
            <a:pPr lvl="0" eaLnBrk="0" hangingPunct="0"/>
            <a:endParaRPr lang="ru-RU" sz="1200" dirty="0" smtClean="0">
              <a:solidFill>
                <a:srgbClr val="002060"/>
              </a:solidFill>
              <a:latin typeface="Calibri" pitchFamily="34" charset="0"/>
              <a:cs typeface="Times New Roman" pitchFamily="18" charset="0"/>
            </a:endParaRPr>
          </a:p>
          <a:p>
            <a:pPr lvl="0" eaLnBrk="0" hangingPunct="0"/>
            <a:endParaRPr lang="ru-RU" sz="1200" dirty="0" smtClean="0">
              <a:solidFill>
                <a:srgbClr val="002060"/>
              </a:solidFill>
              <a:latin typeface="Calibri" pitchFamily="34" charset="0"/>
              <a:cs typeface="Times New Roman" pitchFamily="18" charset="0"/>
            </a:endParaRPr>
          </a:p>
          <a:p>
            <a:pPr lvl="0" eaLnBrk="0" hangingPunct="0"/>
            <a:endParaRPr lang="ru-RU" sz="1200" dirty="0" smtClean="0">
              <a:solidFill>
                <a:srgbClr val="002060"/>
              </a:solidFill>
              <a:latin typeface="Calibri" pitchFamily="34" charset="0"/>
              <a:cs typeface="Times New Roman" pitchFamily="18" charset="0"/>
            </a:endParaRPr>
          </a:p>
          <a:p>
            <a:pPr lvl="0" eaLnBrk="0" hangingPunct="0"/>
            <a:endParaRPr lang="ru-RU" sz="1200" dirty="0" smtClean="0">
              <a:solidFill>
                <a:srgbClr val="002060"/>
              </a:solidFill>
              <a:latin typeface="Calibri" pitchFamily="34" charset="0"/>
              <a:cs typeface="Times New Roman" pitchFamily="18" charset="0"/>
            </a:endParaRPr>
          </a:p>
          <a:p>
            <a:pPr lvl="0" eaLnBrk="0" hangingPunct="0"/>
            <a:endParaRPr lang="ru-RU" sz="1200" dirty="0" smtClean="0">
              <a:solidFill>
                <a:srgbClr val="002060"/>
              </a:solidFill>
              <a:latin typeface="Calibri" pitchFamily="34" charset="0"/>
              <a:cs typeface="Times New Roman" pitchFamily="18" charset="0"/>
            </a:endParaRPr>
          </a:p>
          <a:p>
            <a:pPr lvl="0" eaLnBrk="0" hangingPunct="0"/>
            <a:endParaRPr lang="ru-RU" sz="1200" dirty="0" smtClean="0">
              <a:solidFill>
                <a:srgbClr val="002060"/>
              </a:solidFill>
              <a:latin typeface="Calibri" pitchFamily="34" charset="0"/>
              <a:cs typeface="Times New Roman" pitchFamily="18" charset="0"/>
            </a:endParaRPr>
          </a:p>
          <a:p>
            <a:pPr lvl="0" eaLnBrk="0" hangingPunct="0"/>
            <a:endParaRPr lang="ru-RU" sz="1200" dirty="0" smtClean="0">
              <a:solidFill>
                <a:srgbClr val="002060"/>
              </a:solidFill>
              <a:latin typeface="Calibri" pitchFamily="34" charset="0"/>
              <a:cs typeface="Times New Roman" pitchFamily="18" charset="0"/>
            </a:endParaRPr>
          </a:p>
          <a:p>
            <a:pPr lvl="0" eaLnBrk="0" hangingPunct="0"/>
            <a:endParaRPr lang="ru-RU" sz="1200" dirty="0" smtClean="0">
              <a:solidFill>
                <a:srgbClr val="002060"/>
              </a:solidFill>
              <a:latin typeface="Calibri" pitchFamily="34" charset="0"/>
              <a:cs typeface="Times New Roman" pitchFamily="18" charset="0"/>
            </a:endParaRPr>
          </a:p>
          <a:p>
            <a:pPr lvl="0" eaLnBrk="0" hangingPunct="0"/>
            <a:endParaRPr lang="ru-RU" sz="1200" dirty="0" smtClean="0">
              <a:solidFill>
                <a:srgbClr val="002060"/>
              </a:solidFill>
              <a:latin typeface="Calibri" pitchFamily="34" charset="0"/>
              <a:cs typeface="Times New Roman" pitchFamily="18" charset="0"/>
            </a:endParaRPr>
          </a:p>
          <a:p>
            <a:pPr lvl="0" eaLnBrk="0" hangingPunct="0"/>
            <a:endParaRPr lang="ru-RU" sz="1200" dirty="0" smtClean="0">
              <a:solidFill>
                <a:srgbClr val="002060"/>
              </a:solidFill>
              <a:latin typeface="Calibri" pitchFamily="34" charset="0"/>
              <a:cs typeface="Times New Roman" pitchFamily="18" charset="0"/>
            </a:endParaRPr>
          </a:p>
          <a:p>
            <a:pPr lvl="0" eaLnBrk="0" hangingPunct="0"/>
            <a:endParaRPr lang="ru-RU" sz="1200" dirty="0" smtClean="0">
              <a:solidFill>
                <a:srgbClr val="002060"/>
              </a:solidFill>
              <a:latin typeface="Calibri" pitchFamily="34" charset="0"/>
              <a:cs typeface="Times New Roman" pitchFamily="18" charset="0"/>
            </a:endParaRPr>
          </a:p>
          <a:p>
            <a:pPr lvl="0" eaLnBrk="0" hangingPunct="0"/>
            <a:endParaRPr lang="ru-RU" sz="1200" dirty="0" smtClean="0">
              <a:solidFill>
                <a:srgbClr val="002060"/>
              </a:solidFill>
              <a:latin typeface="Calibri" pitchFamily="34" charset="0"/>
              <a:cs typeface="Times New Roman" pitchFamily="18" charset="0"/>
            </a:endParaRPr>
          </a:p>
          <a:p>
            <a:pPr lvl="0" eaLnBrk="0" hangingPunct="0"/>
            <a:endParaRPr lang="ru-RU" sz="1200" dirty="0" smtClean="0">
              <a:solidFill>
                <a:srgbClr val="002060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836712"/>
            <a:ext cx="7992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/>
            <a:r>
              <a:rPr lang="ru-RU" u="sng" dirty="0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  <a:hlinkClick r:id="rId12"/>
              </a:rPr>
              <a:t>http://www.chitalnya.ru/work/870386/</a:t>
            </a:r>
            <a:r>
              <a:rPr lang="ru-RU" u="sng" dirty="0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   </a:t>
            </a:r>
            <a:endParaRPr lang="ru-RU" dirty="0" smtClean="0">
              <a:solidFill>
                <a:srgbClr val="002060"/>
              </a:solidFill>
              <a:latin typeface="Arial" pitchFamily="34" charset="0"/>
            </a:endParaRPr>
          </a:p>
          <a:p>
            <a:pPr lvl="0" eaLnBrk="0" hangingPunct="0"/>
            <a:r>
              <a:rPr lang="ru-RU" u="sng" dirty="0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  <a:hlinkClick r:id="rId13"/>
              </a:rPr>
              <a:t>http://www.topdwn.ru/shkol'nyi-travmatizm-v-kartinkakh.html</a:t>
            </a:r>
            <a:r>
              <a:rPr lang="ru-RU" u="sng" dirty="0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ru-RU" dirty="0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  </a:t>
            </a:r>
            <a:endParaRPr lang="ru-RU" dirty="0" smtClean="0">
              <a:solidFill>
                <a:srgbClr val="002060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5577483"/>
          </a:xfrm>
        </p:spPr>
        <p:txBody>
          <a:bodyPr/>
          <a:lstStyle/>
          <a:p>
            <a:pPr>
              <a:buNone/>
            </a:pPr>
            <a:r>
              <a:rPr lang="ru-RU" sz="48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prstShdw prst="shdw15">
                    <a:srgbClr val="868686">
                      <a:alpha val="50000"/>
                    </a:srgbClr>
                  </a:prstShdw>
                </a:effectLst>
                <a:latin typeface="Impact"/>
              </a:rPr>
              <a:t>                Что такое травма?</a:t>
            </a:r>
            <a:endParaRPr lang="ru-RU" sz="4800" dirty="0"/>
          </a:p>
        </p:txBody>
      </p:sp>
      <p:sp>
        <p:nvSpPr>
          <p:cNvPr id="4" name="Прямоугольник 3"/>
          <p:cNvSpPr/>
          <p:nvPr/>
        </p:nvSpPr>
        <p:spPr>
          <a:xfrm rot="10800000" flipV="1">
            <a:off x="827584" y="6651510"/>
            <a:ext cx="756084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Bookman Old Style" pitchFamily="18" charset="0"/>
              </a:rPr>
              <a:t>Слово «травма» - это медицинский термин греческого происхождения (</a:t>
            </a:r>
            <a:r>
              <a:rPr lang="ru-RU" sz="2800" b="1" dirty="0" err="1" smtClean="0">
                <a:solidFill>
                  <a:srgbClr val="C00000"/>
                </a:solidFill>
                <a:latin typeface="Bookman Old Style" pitchFamily="18" charset="0"/>
              </a:rPr>
              <a:t>trauma</a:t>
            </a:r>
            <a:r>
              <a:rPr lang="ru-RU" sz="2800" b="1" dirty="0" smtClean="0">
                <a:solidFill>
                  <a:srgbClr val="C00000"/>
                </a:solidFill>
                <a:latin typeface="Bookman Old Style" pitchFamily="18" charset="0"/>
              </a:rPr>
              <a:t>) и переводится как «рана»</a:t>
            </a:r>
            <a:endParaRPr lang="ru-RU" sz="28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pic>
        <p:nvPicPr>
          <p:cNvPr id="5" name="Picture 3" descr="C:\Documents and Settings\TNR\Рабочий стол\классн часпапка\depositphotos_20301119-Ouch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411760" y="6858000"/>
            <a:ext cx="4014416" cy="252028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73 -0.35232 L 0.00573 -0.6856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03 -0.13287 L 0.00903 -0.4662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012974"/>
          </a:xfrm>
        </p:spPr>
        <p:txBody>
          <a:bodyPr/>
          <a:lstStyle/>
          <a:p>
            <a:r>
              <a:rPr lang="ru-RU" sz="54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prstShdw prst="shdw15">
                    <a:srgbClr val="868686">
                      <a:alpha val="50000"/>
                    </a:srgbClr>
                  </a:prstShdw>
                </a:effectLst>
                <a:latin typeface="Impact"/>
              </a:rPr>
              <a:t> Виды  школьных  травм</a:t>
            </a:r>
            <a:endParaRPr lang="ru-RU" sz="5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4645024" y="1556792"/>
            <a:ext cx="12457384" cy="4968552"/>
          </a:xfrm>
        </p:spPr>
        <p:txBody>
          <a:bodyPr/>
          <a:lstStyle/>
          <a:p>
            <a:pPr>
              <a:buNone/>
            </a:pPr>
            <a:r>
              <a:rPr lang="ru-RU" sz="2800" b="1" dirty="0" smtClean="0">
                <a:solidFill>
                  <a:srgbClr val="C00000"/>
                </a:solidFill>
                <a:latin typeface="Bookman Old Style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ссадина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гематома   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вывих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перелом 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порез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сотрясение 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мозга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повреждение 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внутренних органов </a:t>
            </a:r>
            <a:endPara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ru-RU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4" name="Picture 2" descr="C:\Documents and Settings\TNR\Рабочий стол\классн часпапка\0cb2c0928637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491880" y="1628800"/>
            <a:ext cx="5652120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556 0.03561 L 0.60556 0.0356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691 0.03006 L 0.57691 0.0300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7257 0.0185 L 0.62465 0.018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399 0.00694 L 0.60399 0.0069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8941 0.00578 L 0.63941 0.0057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8368 -0.00601 L 0.57656 0.0046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" y="5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0365 -0.00694 L 0.65365 -0.00694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559 0.00231 L 0.58559 0.00231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715 0.01156 L 0.56701 0.0115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476672"/>
            <a:ext cx="7992888" cy="5649491"/>
          </a:xfrm>
        </p:spPr>
        <p:txBody>
          <a:bodyPr/>
          <a:lstStyle/>
          <a:p>
            <a:pPr algn="ctr" eaLnBrk="1" hangingPunct="1">
              <a:buNone/>
              <a:defRPr/>
            </a:pP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  Цифры говорят, что «школьные» травмы составляют 15-20% всех травм у детей. Это значит, что примерно каждая пятая травма у детей получена в школе.</a:t>
            </a:r>
          </a:p>
          <a:p>
            <a:pPr algn="ctr" eaLnBrk="1" hangingPunct="1">
              <a:buNone/>
              <a:defRPr/>
            </a:pP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  Почти половина  (43,8%) всех травм возникают на перемене.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6" name="Picture 2" descr="C:\Documents and Settings\TNR\Рабочий стол\классн часпапка\15041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43808" y="3645024"/>
            <a:ext cx="3240360" cy="259228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74638"/>
            <a:ext cx="7859216" cy="114300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476672"/>
            <a:ext cx="8435280" cy="5649491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    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Никто не хочет специально нанести вред себе и своему товарищу. Значит, это случайность. А как бороться со случайностью?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6146" name="Picture 2" descr="C:\Documents and Settings\TNR\Рабочий стол\классн часпапка\knmPCQwaogw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5576" y="2348880"/>
            <a:ext cx="6310114" cy="393953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pPr algn="ctr" eaLnBrk="1" hangingPunct="1">
              <a:buNone/>
              <a:defRPr/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  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После напряженного урока хочется подвигаться, поиграть. В углу коридора двое твоих друзей сошлись в «вольной борьбе». Не раздумывая, ты сверху падаешь на них…</a:t>
            </a:r>
          </a:p>
          <a:p>
            <a:pPr algn="ctr" eaLnBrk="1" hangingPunct="1">
              <a:buNone/>
              <a:defRPr/>
            </a:pP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Каков итог?</a:t>
            </a:r>
          </a:p>
          <a:p>
            <a:endParaRPr lang="ru-RU" dirty="0"/>
          </a:p>
        </p:txBody>
      </p:sp>
      <p:pic>
        <p:nvPicPr>
          <p:cNvPr id="3078" name="Picture 6" descr="C:\Documents and Settings\TNR\Рабочий стол\классн часпапка\20837_s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07704" y="3284984"/>
            <a:ext cx="4320480" cy="288032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47664" y="548680"/>
            <a:ext cx="6192688" cy="5577483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  <a:t>   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404664"/>
            <a:ext cx="7632848" cy="28069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Группа школьников прижимает к стене одного из своих одноклассников. Всем весело. Кто-то упёрся ногой в противоположную дверь. Всё увеличивается сила давления на стену, а главное на того, кто внизу. И в итоге…</a:t>
            </a:r>
          </a:p>
        </p:txBody>
      </p:sp>
      <p:pic>
        <p:nvPicPr>
          <p:cNvPr id="2050" name="Picture 2" descr="C:\Documents and Settings\TNR\Рабочий стол\классн часпапка\6a013488670c86970c0148c720fadb970c-800wi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915816" y="3284984"/>
            <a:ext cx="2857500" cy="28575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332656"/>
            <a:ext cx="8229600" cy="5750099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latin typeface="Bookman Old Style" pitchFamily="18" charset="0"/>
              </a:rPr>
              <a:t>   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Серьёзную опасность во время перемен представляют радиаторные батареи центрального отопления. Если удариться о такую батарею головой, грудью или другой частью тела, можно получить серьёзное повреждение.</a:t>
            </a:r>
            <a:endParaRPr lang="ru-RU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14338" name="Picture 2" descr="C:\Documents and Settings\TNR\Рабочий стол\классн часпапка\рек.-вчит.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483768" y="3645024"/>
            <a:ext cx="3816424" cy="259228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898</TotalTime>
  <Words>584</Words>
  <Application>Microsoft Office PowerPoint</Application>
  <PresentationFormat>Экран (4:3)</PresentationFormat>
  <Paragraphs>144</Paragraphs>
  <Slides>27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5" baseType="lpstr">
      <vt:lpstr>Arial</vt:lpstr>
      <vt:lpstr>Bookman Old Style</vt:lpstr>
      <vt:lpstr>Calibri</vt:lpstr>
      <vt:lpstr>Impact</vt:lpstr>
      <vt:lpstr>Sylfaen</vt:lpstr>
      <vt:lpstr>Tahoma</vt:lpstr>
      <vt:lpstr>Times New Roman</vt:lpstr>
      <vt:lpstr>Тема Office</vt:lpstr>
      <vt:lpstr>Чтобы не было в школе травм</vt:lpstr>
      <vt:lpstr>      Автор презентации: Датиева Эльмира Идрисовна учитель начальных классов МОУ «СОШ№ 3 с.п. Гвардейское»</vt:lpstr>
      <vt:lpstr>Презентация PowerPoint</vt:lpstr>
      <vt:lpstr> Виды  школьных  травм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Не кричи без толку и не выражайся, Речь родную сохранить старайся! </vt:lpstr>
      <vt:lpstr>Презентация PowerPoint</vt:lpstr>
      <vt:lpstr> </vt:lpstr>
      <vt:lpstr>  </vt:lpstr>
      <vt:lpstr>Презентация PowerPoint</vt:lpstr>
      <vt:lpstr>   Категорически запрещается обижать младших и девочек! </vt:lpstr>
      <vt:lpstr>Презентация PowerPoint</vt:lpstr>
      <vt:lpstr>Презентация PowerPoint</vt:lpstr>
      <vt:lpstr>Презентация PowerPoint</vt:lpstr>
      <vt:lpstr>Презентация PowerPoint</vt:lpstr>
      <vt:lpstr> Запрещается     на лестнице бегать,  толкать друг друга! </vt:lpstr>
      <vt:lpstr>Категорически запрещается дразниться, употреблять непристойные  выражения и жесты! </vt:lpstr>
      <vt:lpstr>Запрещается ставить   на подоконники портфели   и другие вещи, садиться самим.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Ирусик</dc:creator>
  <cp:lastModifiedBy>MARET</cp:lastModifiedBy>
  <cp:revision>109</cp:revision>
  <dcterms:created xsi:type="dcterms:W3CDTF">2011-01-05T18:53:09Z</dcterms:created>
  <dcterms:modified xsi:type="dcterms:W3CDTF">2021-01-20T07:02:13Z</dcterms:modified>
</cp:coreProperties>
</file>